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56" r:id="rId2"/>
    <p:sldId id="276" r:id="rId3"/>
    <p:sldId id="277" r:id="rId4"/>
    <p:sldId id="278" r:id="rId5"/>
    <p:sldId id="279" r:id="rId6"/>
    <p:sldId id="280" r:id="rId7"/>
    <p:sldId id="284" r:id="rId8"/>
    <p:sldId id="281" r:id="rId9"/>
    <p:sldId id="282" r:id="rId10"/>
    <p:sldId id="283" r:id="rId11"/>
    <p:sldId id="285" r:id="rId12"/>
    <p:sldId id="286" r:id="rId13"/>
    <p:sldId id="287" r:id="rId14"/>
    <p:sldId id="289" r:id="rId15"/>
    <p:sldId id="290" r:id="rId16"/>
    <p:sldId id="288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9" r:id="rId32"/>
    <p:sldId id="305" r:id="rId33"/>
    <p:sldId id="306" r:id="rId34"/>
    <p:sldId id="307" r:id="rId35"/>
    <p:sldId id="308" r:id="rId36"/>
    <p:sldId id="31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11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A1FA0-B834-4C7A-8C48-9549C9C69854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47D70-9BF6-4C07-B2DB-0F0D3224E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6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from: http://forum.unity3d.com/threads/triton-oceans-and-3d-water-for-unity-pro-windows-released.151871/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47D70-9BF6-4C07-B2DB-0F0D3224E7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0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0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5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9327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46295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89953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58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2277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8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1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13896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B9D28C4-5B21-47CB-908E-4BBEC7EB03C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83616DF-9A2A-4DAE-84BE-B028AE425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0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http.developer.nvidia.com/GPUGems2/gpugems2_chapter19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chlick's_approximation" TargetMode="External"/><Relationship Id="rId2" Type="http://schemas.openxmlformats.org/officeDocument/2006/relationships/hyperlink" Target="http://en.wikipedia.org/wiki/Fresnel_equation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chromeexperiments.com/experiment/wireframe-ripple-simulat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http.developer.nvidia.com/GPUGems/gpugems_ch01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0jQhzI8738" TargetMode="External"/><Relationship Id="rId2" Type="http://schemas.openxmlformats.org/officeDocument/2006/relationships/hyperlink" Target="http://graphics.ucsd.edu/courses/rendering/2005/jdewall/tessendorf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One </a:t>
            </a:r>
            <a:r>
              <a:rPr lang="en-US" smtClean="0"/>
              <a:t>option </a:t>
            </a:r>
            <a:r>
              <a:rPr lang="en-US" dirty="0" smtClean="0"/>
              <a:t>for real-time reflections</a:t>
            </a:r>
            <a:endParaRPr lang="en-US" dirty="0"/>
          </a:p>
          <a:p>
            <a:pPr lvl="1"/>
            <a:r>
              <a:rPr lang="en-US" dirty="0" smtClean="0"/>
              <a:t>Requires render targets</a:t>
            </a:r>
          </a:p>
          <a:p>
            <a:pPr lvl="1"/>
            <a:r>
              <a:rPr lang="en-US" dirty="0" smtClean="0"/>
              <a:t>Also </a:t>
            </a:r>
            <a:r>
              <a:rPr lang="en-US" dirty="0"/>
              <a:t>works for </a:t>
            </a:r>
            <a:r>
              <a:rPr lang="en-US" dirty="0" smtClean="0"/>
              <a:t>mirrors</a:t>
            </a:r>
          </a:p>
          <a:p>
            <a:pPr lvl="1"/>
            <a:endParaRPr lang="en-US" dirty="0"/>
          </a:p>
          <a:p>
            <a:r>
              <a:rPr lang="en-US" dirty="0" smtClean="0"/>
              <a:t>Render the world “upside down”</a:t>
            </a:r>
          </a:p>
          <a:p>
            <a:pPr lvl="1"/>
            <a:r>
              <a:rPr lang="en-US" dirty="0" smtClean="0"/>
              <a:t>Flip upside down across water plane</a:t>
            </a:r>
          </a:p>
          <a:p>
            <a:pPr lvl="1"/>
            <a:r>
              <a:rPr lang="en-US" dirty="0" smtClean="0"/>
              <a:t>Render this to a texture to use later</a:t>
            </a:r>
            <a:endParaRPr lang="en-US" dirty="0"/>
          </a:p>
          <a:p>
            <a:pPr lvl="1"/>
            <a:r>
              <a:rPr lang="en-US" dirty="0" smtClean="0"/>
              <a:t>When rendering water, sample reflection texture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Planar reflections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9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Ship reflections (and reflection texture)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Planar reflection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2125059"/>
            <a:ext cx="6372225" cy="4210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54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Advanced post-process effect</a:t>
            </a:r>
          </a:p>
          <a:p>
            <a:pPr lvl="1"/>
            <a:r>
              <a:rPr lang="en-US" sz="2000" dirty="0" smtClean="0"/>
              <a:t>More on that later</a:t>
            </a:r>
          </a:p>
          <a:p>
            <a:pPr lvl="1"/>
            <a:r>
              <a:rPr lang="en-US" sz="2000" dirty="0"/>
              <a:t>Often combined with </a:t>
            </a:r>
            <a:r>
              <a:rPr lang="en-US" sz="2000" dirty="0" err="1"/>
              <a:t>cubemap</a:t>
            </a:r>
            <a:r>
              <a:rPr lang="en-US" sz="2000" dirty="0"/>
              <a:t> </a:t>
            </a:r>
            <a:r>
              <a:rPr lang="en-US" sz="2000" dirty="0" smtClean="0"/>
              <a:t>reflections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Uses existing screen colors for reflections</a:t>
            </a:r>
          </a:p>
          <a:p>
            <a:pPr lvl="1"/>
            <a:r>
              <a:rPr lang="en-US" sz="2000" dirty="0" smtClean="0"/>
              <a:t>First render entire scene to textures (color &amp; depth)</a:t>
            </a:r>
          </a:p>
          <a:p>
            <a:pPr lvl="1"/>
            <a:r>
              <a:rPr lang="en-US" sz="2000" dirty="0" smtClean="0"/>
              <a:t>Without water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When rendering water (for each pixel):</a:t>
            </a:r>
          </a:p>
          <a:p>
            <a:pPr lvl="1"/>
            <a:r>
              <a:rPr lang="en-US" sz="2000" dirty="0" smtClean="0"/>
              <a:t>Compute reflection ray bouncing off water</a:t>
            </a:r>
          </a:p>
          <a:p>
            <a:pPr lvl="1"/>
            <a:r>
              <a:rPr lang="en-US" sz="2000" dirty="0" smtClean="0"/>
              <a:t>Sample each pixel along that ray</a:t>
            </a:r>
          </a:p>
          <a:p>
            <a:pPr lvl="1"/>
            <a:r>
              <a:rPr lang="en-US" sz="2000" dirty="0"/>
              <a:t>Until you find one where it hits </a:t>
            </a:r>
            <a:r>
              <a:rPr lang="en-US" sz="2000" dirty="0" smtClean="0"/>
              <a:t>an existing </a:t>
            </a:r>
            <a:r>
              <a:rPr lang="en-US" sz="2000" dirty="0"/>
              <a:t>depth</a:t>
            </a:r>
          </a:p>
          <a:p>
            <a:pPr lvl="1"/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Screen-space reflections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5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40" y="1548558"/>
            <a:ext cx="5532120" cy="43911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Screen-Space Reflection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2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Screen-space reflection - Issues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 is flying above the dock</a:t>
            </a:r>
          </a:p>
          <a:p>
            <a:r>
              <a:rPr lang="en-US" dirty="0" smtClean="0"/>
              <a:t>But water in the distance is “reflecting” wings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66" y="2473357"/>
            <a:ext cx="4275868" cy="398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1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Screen-space reflection - Issues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pixels to reflect!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48" y="2144450"/>
            <a:ext cx="4571354" cy="4264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transparent medium may cause light passing through it to bend</a:t>
            </a:r>
          </a:p>
          <a:p>
            <a:pPr lvl="1"/>
            <a:r>
              <a:rPr lang="en-US" dirty="0" smtClean="0"/>
              <a:t>Glass, water, etc.</a:t>
            </a:r>
          </a:p>
          <a:p>
            <a:pPr lvl="1"/>
            <a:endParaRPr lang="en-US" dirty="0"/>
          </a:p>
          <a:p>
            <a:r>
              <a:rPr lang="en-US" dirty="0" smtClean="0"/>
              <a:t>We’re not actually</a:t>
            </a:r>
            <a:br>
              <a:rPr lang="en-US" dirty="0" smtClean="0"/>
            </a:br>
            <a:r>
              <a:rPr lang="en-US" dirty="0" smtClean="0"/>
              <a:t>simulating light</a:t>
            </a:r>
            <a:br>
              <a:rPr lang="en-US" dirty="0" smtClean="0"/>
            </a:br>
            <a:r>
              <a:rPr lang="en-US" dirty="0" smtClean="0"/>
              <a:t>moving around though</a:t>
            </a:r>
          </a:p>
          <a:p>
            <a:pPr lvl="1"/>
            <a:endParaRPr lang="en-US" dirty="0"/>
          </a:p>
          <a:p>
            <a:r>
              <a:rPr lang="en-US" dirty="0" smtClean="0"/>
              <a:t>But we sure can fake it!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Refraction</a:t>
            </a:r>
            <a:endParaRPr lang="en-US" dirty="0"/>
          </a:p>
        </p:txBody>
      </p:sp>
      <p:pic>
        <p:nvPicPr>
          <p:cNvPr id="1026" name="Picture 2" descr="http://www.exurbe.com/wp-content/uploads/2014/02/refraction_glass_spo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9" r="25261" b="34314"/>
          <a:stretch/>
        </p:blipFill>
        <p:spPr bwMode="auto">
          <a:xfrm>
            <a:off x="6819900" y="2567417"/>
            <a:ext cx="1866900" cy="36454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532" t="21518" r="23594" b="4011"/>
          <a:stretch/>
        </p:blipFill>
        <p:spPr>
          <a:xfrm>
            <a:off x="5031357" y="2567418"/>
            <a:ext cx="1683768" cy="3633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rendering an object that should refract light, we need to know the pixels behind it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1. Render the entire scene to a texture</a:t>
            </a:r>
          </a:p>
          <a:p>
            <a:pPr lvl="1"/>
            <a:r>
              <a:rPr lang="en-US" dirty="0" smtClean="0"/>
              <a:t>Without refractive objects</a:t>
            </a:r>
          </a:p>
          <a:p>
            <a:pPr lvl="1"/>
            <a:r>
              <a:rPr lang="en-US" dirty="0" smtClean="0"/>
              <a:t>More on this in the future</a:t>
            </a:r>
          </a:p>
          <a:p>
            <a:pPr lvl="1"/>
            <a:endParaRPr lang="en-US" dirty="0"/>
          </a:p>
          <a:p>
            <a:r>
              <a:rPr lang="en-US" dirty="0" smtClean="0"/>
              <a:t>2. Render your refractive object</a:t>
            </a:r>
          </a:p>
          <a:p>
            <a:pPr lvl="1"/>
            <a:r>
              <a:rPr lang="en-US" dirty="0" smtClean="0"/>
              <a:t>Pass in the “scene texture”</a:t>
            </a:r>
          </a:p>
          <a:p>
            <a:pPr lvl="1"/>
            <a:r>
              <a:rPr lang="en-US" dirty="0" smtClean="0"/>
              <a:t>Use the per-pixel normal to alter (perturb) which pixel from the scene texture to use for blending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refraction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4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In this example, a normal map is also applied</a:t>
            </a:r>
          </a:p>
          <a:p>
            <a:r>
              <a:rPr lang="en-US" dirty="0" smtClean="0"/>
              <a:t>Images from </a:t>
            </a:r>
            <a:r>
              <a:rPr lang="en-US" dirty="0" smtClean="0">
                <a:hlinkClick r:id="rId2"/>
              </a:rPr>
              <a:t>GPU Gems 2: Refraction Chapter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Rendering refraction - Visualization</a:t>
            </a:r>
            <a:endParaRPr lang="en-US" sz="3200" dirty="0"/>
          </a:p>
        </p:txBody>
      </p:sp>
      <p:pic>
        <p:nvPicPr>
          <p:cNvPr id="2050" name="Picture 2" descr="19_refraction_02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9"/>
          <a:stretch/>
        </p:blipFill>
        <p:spPr bwMode="auto">
          <a:xfrm>
            <a:off x="736972" y="1483586"/>
            <a:ext cx="7670055" cy="197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9150" y="365760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Per-pixel normals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5126" y="3684716"/>
            <a:ext cx="1866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Colors already </a:t>
            </a:r>
            <a:br>
              <a:rPr lang="en-US" dirty="0" smtClean="0"/>
            </a:br>
            <a:r>
              <a:rPr lang="en-US" dirty="0" smtClean="0"/>
              <a:t>in the scene</a:t>
            </a:r>
            <a:endParaRPr lang="en-US" dirty="0"/>
          </a:p>
        </p:txBody>
      </p:sp>
      <p:pic>
        <p:nvPicPr>
          <p:cNvPr id="2054" name="Picture 6" descr="19_refraction_01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24" b="8728"/>
          <a:stretch/>
        </p:blipFill>
        <p:spPr bwMode="auto">
          <a:xfrm>
            <a:off x="3338370" y="1483585"/>
            <a:ext cx="2490929" cy="198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34678" y="3697932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mesh might “refract” objects in front of it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Looks more like reflection (but isn’t)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refraction issues</a:t>
            </a:r>
            <a:endParaRPr lang="en-US" dirty="0"/>
          </a:p>
        </p:txBody>
      </p:sp>
      <p:pic>
        <p:nvPicPr>
          <p:cNvPr id="3074" name="Picture 2" descr="19_refraction_03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2" y="2088828"/>
            <a:ext cx="7670055" cy="29299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6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Water is rendered as a grid of triangles</a:t>
            </a:r>
          </a:p>
          <a:p>
            <a:pPr lvl="1"/>
            <a:r>
              <a:rPr lang="en-US" dirty="0" smtClean="0"/>
              <a:t>Similar to terrain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We’re really just rendering the “surface”</a:t>
            </a:r>
          </a:p>
          <a:p>
            <a:pPr lvl="1"/>
            <a:endParaRPr lang="en-US" dirty="0"/>
          </a:p>
          <a:p>
            <a:r>
              <a:rPr lang="en-US" dirty="0" smtClean="0"/>
              <a:t>If you’d like your game to look different when the camera goes under water:</a:t>
            </a:r>
          </a:p>
          <a:p>
            <a:pPr lvl="1"/>
            <a:r>
              <a:rPr lang="en-US" dirty="0" smtClean="0"/>
              <a:t>Detect when the camera is below that surface</a:t>
            </a:r>
          </a:p>
          <a:p>
            <a:pPr lvl="1"/>
            <a:r>
              <a:rPr lang="en-US" dirty="0" smtClean="0"/>
              <a:t>Draw everything differently (blue tint)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way is to denote “valid” refraction pixels</a:t>
            </a:r>
          </a:p>
          <a:p>
            <a:endParaRPr lang="en-US" dirty="0"/>
          </a:p>
          <a:p>
            <a:r>
              <a:rPr lang="en-US" dirty="0" smtClean="0"/>
              <a:t>Use the alpha channel of scene render texture to denote which pixels can be refracted</a:t>
            </a:r>
          </a:p>
          <a:p>
            <a:pPr lvl="1"/>
            <a:r>
              <a:rPr lang="en-US" dirty="0" smtClean="0"/>
              <a:t>Since final alpha value isn’t really used anyway</a:t>
            </a:r>
          </a:p>
          <a:p>
            <a:pPr lvl="1"/>
            <a:endParaRPr lang="en-US" dirty="0"/>
          </a:p>
          <a:p>
            <a:r>
              <a:rPr lang="en-US" dirty="0" smtClean="0"/>
              <a:t>When sampling scene texture, </a:t>
            </a:r>
            <a:br>
              <a:rPr lang="en-US" dirty="0" smtClean="0"/>
            </a:br>
            <a:r>
              <a:rPr lang="en-US" dirty="0" smtClean="0"/>
              <a:t>check the alpha</a:t>
            </a:r>
          </a:p>
          <a:p>
            <a:pPr lvl="1"/>
            <a:r>
              <a:rPr lang="en-US" dirty="0" smtClean="0"/>
              <a:t>If it’s invalid, use the non-altered</a:t>
            </a:r>
            <a:br>
              <a:rPr lang="en-US" dirty="0" smtClean="0"/>
            </a:br>
            <a:r>
              <a:rPr lang="en-US" dirty="0" smtClean="0"/>
              <a:t>pixel behind the object instead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refraction issues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612" y="3981450"/>
            <a:ext cx="2262188" cy="1809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85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Only pixels actually behind the </a:t>
            </a:r>
            <a:r>
              <a:rPr lang="en-US" dirty="0"/>
              <a:t>object </a:t>
            </a:r>
            <a:r>
              <a:rPr lang="en-US" dirty="0" smtClean="0"/>
              <a:t>are used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Refraction – Issue vs. Fixed</a:t>
            </a:r>
            <a:endParaRPr lang="en-US" dirty="0"/>
          </a:p>
        </p:txBody>
      </p:sp>
      <p:pic>
        <p:nvPicPr>
          <p:cNvPr id="4" name="Picture 2" descr="19_refraction_03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338453"/>
            <a:ext cx="4762500" cy="181927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9_refraction_0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297031"/>
            <a:ext cx="47625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9378" y="2021634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 with problems: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83240" y="4188690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Refraction example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45" y="1321515"/>
            <a:ext cx="4260308" cy="49785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6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Reflection and refraction can both occur</a:t>
            </a:r>
          </a:p>
          <a:p>
            <a:pPr lvl="1"/>
            <a:r>
              <a:rPr lang="en-US" dirty="0" smtClean="0"/>
              <a:t>Looking down </a:t>
            </a:r>
            <a:r>
              <a:rPr lang="en-US" i="1" dirty="0" smtClean="0"/>
              <a:t>through</a:t>
            </a:r>
            <a:r>
              <a:rPr lang="en-US" dirty="0" smtClean="0"/>
              <a:t> water lets you see refraction</a:t>
            </a:r>
          </a:p>
          <a:p>
            <a:pPr lvl="1"/>
            <a:r>
              <a:rPr lang="en-US" dirty="0" smtClean="0"/>
              <a:t>Looking </a:t>
            </a:r>
            <a:r>
              <a:rPr lang="en-US" i="1" dirty="0" smtClean="0"/>
              <a:t>across</a:t>
            </a:r>
            <a:r>
              <a:rPr lang="en-US" dirty="0" smtClean="0"/>
              <a:t> water lets you see more reflection</a:t>
            </a:r>
            <a:endParaRPr lang="en-US" dirty="0"/>
          </a:p>
          <a:p>
            <a:pPr marL="109728" indent="0">
              <a:buNone/>
            </a:pPr>
            <a:endParaRPr lang="en-US" dirty="0"/>
          </a:p>
          <a:p>
            <a:r>
              <a:rPr lang="en-US" dirty="0" smtClean="0"/>
              <a:t>Fresnel equations describe how light moves between different media</a:t>
            </a:r>
          </a:p>
          <a:p>
            <a:pPr lvl="1"/>
            <a:r>
              <a:rPr lang="en-US" dirty="0" smtClean="0"/>
              <a:t>For example: Air and water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Fresnel term is a value we can use to interpolate between reflection &amp; refraction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Reflection vs. refraction: Fresnel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Info on </a:t>
            </a:r>
            <a:r>
              <a:rPr lang="en-US" dirty="0" smtClean="0">
                <a:hlinkClick r:id="rId2"/>
              </a:rPr>
              <a:t>Fresnel equations on Wikipedia</a:t>
            </a:r>
            <a:endParaRPr lang="en-US" dirty="0" smtClean="0"/>
          </a:p>
          <a:p>
            <a:pPr lvl="1"/>
            <a:r>
              <a:rPr lang="en-US" dirty="0" smtClean="0"/>
              <a:t>Somewhat complex – usually approximated</a:t>
            </a:r>
          </a:p>
          <a:p>
            <a:endParaRPr lang="en-US" dirty="0"/>
          </a:p>
          <a:p>
            <a:r>
              <a:rPr lang="en-US" dirty="0" smtClean="0">
                <a:hlinkClick r:id="rId3"/>
              </a:rPr>
              <a:t>Schlick’s Approximation</a:t>
            </a:r>
            <a:endParaRPr lang="en-US" dirty="0" smtClean="0"/>
          </a:p>
          <a:p>
            <a:pPr lvl="1"/>
            <a:r>
              <a:rPr lang="pt-BR" dirty="0" smtClean="0"/>
              <a:t>Fresnel term approx </a:t>
            </a:r>
            <a:r>
              <a:rPr lang="pt-BR" dirty="0"/>
              <a:t>= R</a:t>
            </a:r>
            <a:r>
              <a:rPr lang="pt-BR" baseline="-25000" dirty="0"/>
              <a:t>0</a:t>
            </a:r>
            <a:r>
              <a:rPr lang="pt-BR" dirty="0"/>
              <a:t> + (1 - R</a:t>
            </a:r>
            <a:r>
              <a:rPr lang="pt-BR" baseline="-25000" dirty="0"/>
              <a:t>0</a:t>
            </a:r>
            <a:r>
              <a:rPr lang="pt-BR" dirty="0"/>
              <a:t>)(1 - </a:t>
            </a:r>
            <a:r>
              <a:rPr lang="pt-BR" dirty="0" smtClean="0"/>
              <a:t>cosθ)</a:t>
            </a:r>
            <a:r>
              <a:rPr lang="pt-BR" baseline="30000" dirty="0" smtClean="0"/>
              <a:t>5</a:t>
            </a:r>
            <a:endParaRPr lang="en-US" dirty="0" smtClean="0"/>
          </a:p>
          <a:p>
            <a:pPr lvl="1"/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/>
              <a:t>= [(n</a:t>
            </a:r>
            <a:r>
              <a:rPr lang="en-US" baseline="-25000" dirty="0"/>
              <a:t>1</a:t>
            </a:r>
            <a:r>
              <a:rPr lang="en-US" dirty="0"/>
              <a:t> – n</a:t>
            </a:r>
            <a:r>
              <a:rPr lang="en-US" baseline="-25000" dirty="0"/>
              <a:t>2</a:t>
            </a:r>
            <a:r>
              <a:rPr lang="en-US" dirty="0"/>
              <a:t>) / (n</a:t>
            </a:r>
            <a:r>
              <a:rPr lang="en-US" baseline="-25000" dirty="0"/>
              <a:t>1</a:t>
            </a:r>
            <a:r>
              <a:rPr lang="en-US" dirty="0"/>
              <a:t> + n</a:t>
            </a:r>
            <a:r>
              <a:rPr lang="en-US" baseline="-25000" dirty="0"/>
              <a:t>2</a:t>
            </a:r>
            <a:r>
              <a:rPr lang="en-US" dirty="0"/>
              <a:t>)]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lvl="1"/>
            <a:r>
              <a:rPr lang="en-US" dirty="0" smtClean="0"/>
              <a:t>n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and n</a:t>
            </a:r>
            <a:r>
              <a:rPr lang="en-US" baseline="-25000" dirty="0"/>
              <a:t>2</a:t>
            </a:r>
            <a:r>
              <a:rPr lang="en-US" dirty="0"/>
              <a:t> are the indices of </a:t>
            </a:r>
            <a:r>
              <a:rPr lang="en-US" dirty="0" smtClean="0"/>
              <a:t>refraction</a:t>
            </a:r>
          </a:p>
          <a:p>
            <a:pPr lvl="1"/>
            <a:endParaRPr lang="en-US" dirty="0"/>
          </a:p>
          <a:p>
            <a:r>
              <a:rPr lang="en-US" dirty="0" smtClean="0"/>
              <a:t>Even faster approximation using dot product:</a:t>
            </a:r>
          </a:p>
          <a:p>
            <a:pPr lvl="1"/>
            <a:r>
              <a:rPr lang="en-US" dirty="0" err="1" smtClean="0"/>
              <a:t>ViewDirection</a:t>
            </a:r>
            <a:r>
              <a:rPr lang="en-US" dirty="0" smtClean="0"/>
              <a:t> · Normal</a:t>
            </a:r>
          </a:p>
          <a:p>
            <a:pPr lvl="1"/>
            <a:r>
              <a:rPr lang="en-US" dirty="0" smtClean="0"/>
              <a:t>Can easily be done in a pixel shader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Fresnel equation &amp; approximations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7226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Fresnel term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00187"/>
            <a:ext cx="3886200" cy="2581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680" y="1500187"/>
            <a:ext cx="3723891" cy="2581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57275" y="4552950"/>
            <a:ext cx="2989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Looking </a:t>
            </a:r>
            <a:r>
              <a:rPr lang="en-US" i="1" dirty="0" smtClean="0"/>
              <a:t>across</a:t>
            </a:r>
            <a:r>
              <a:rPr lang="en-US" dirty="0" smtClean="0"/>
              <a:t> the water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Mostly reflection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84698" y="4552950"/>
            <a:ext cx="3167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Looking </a:t>
            </a:r>
            <a:r>
              <a:rPr lang="en-US" i="1" dirty="0" smtClean="0"/>
              <a:t>through </a:t>
            </a:r>
            <a:r>
              <a:rPr lang="en-US" dirty="0" smtClean="0"/>
              <a:t>the water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Mostly refraction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4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grid of values can simulate 2D ripples</a:t>
            </a:r>
          </a:p>
          <a:p>
            <a:pPr lvl="1"/>
            <a:r>
              <a:rPr lang="en-US" dirty="0" smtClean="0"/>
              <a:t>Values of zero mean “at rest”</a:t>
            </a:r>
          </a:p>
          <a:p>
            <a:pPr lvl="1"/>
            <a:r>
              <a:rPr lang="en-US" dirty="0" smtClean="0"/>
              <a:t>Positive or negative values move toward zero</a:t>
            </a:r>
          </a:p>
          <a:p>
            <a:pPr lvl="1"/>
            <a:r>
              <a:rPr lang="en-US" dirty="0" smtClean="0"/>
              <a:t>Values can “pass” zero and spring back</a:t>
            </a:r>
          </a:p>
          <a:p>
            <a:pPr lvl="1"/>
            <a:r>
              <a:rPr lang="en-US" dirty="0" smtClean="0"/>
              <a:t>Values also affect neighboring grid cells</a:t>
            </a:r>
          </a:p>
          <a:p>
            <a:pPr lvl="1"/>
            <a:endParaRPr lang="en-US" dirty="0"/>
          </a:p>
          <a:p>
            <a:r>
              <a:rPr lang="en-US" dirty="0" smtClean="0"/>
              <a:t>Interactive example at </a:t>
            </a:r>
            <a:r>
              <a:rPr lang="en-US" dirty="0" smtClean="0">
                <a:hlinkClick r:id="rId2"/>
              </a:rPr>
              <a:t>Chrome Experiments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Advanced: Dynamic ripples</a:t>
            </a:r>
            <a:endParaRPr lang="en-US" dirty="0"/>
          </a:p>
        </p:txBody>
      </p:sp>
      <p:pic>
        <p:nvPicPr>
          <p:cNvPr id="5122" name="Picture 2" descr="https://lh3.ggpht.com/11Rd1Sn255qt9RKnbBQ02-URFyKDMzgV7bKP4Hc7VLs88Lqqu-Lrr21HfqQpPob9EoHMA_wSOhHG51bzFq612xSS5drDUDDODh2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21014" r="3580" b="26813"/>
          <a:stretch/>
        </p:blipFill>
        <p:spPr bwMode="auto">
          <a:xfrm>
            <a:off x="1516656" y="4383500"/>
            <a:ext cx="6110689" cy="22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78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Ripple grid can be stored in a texture</a:t>
            </a:r>
          </a:p>
          <a:p>
            <a:pPr lvl="1"/>
            <a:r>
              <a:rPr lang="en-US" dirty="0" smtClean="0"/>
              <a:t>Textures are just 2D grids of values</a:t>
            </a:r>
          </a:p>
          <a:p>
            <a:pPr lvl="1"/>
            <a:r>
              <a:rPr lang="en-US" dirty="0" smtClean="0"/>
              <a:t>But can’t read from and write to the same texture</a:t>
            </a:r>
          </a:p>
          <a:p>
            <a:pPr lvl="1"/>
            <a:endParaRPr lang="en-US" dirty="0"/>
          </a:p>
          <a:p>
            <a:r>
              <a:rPr lang="en-US" dirty="0" err="1" smtClean="0"/>
              <a:t>Ping-pong</a:t>
            </a:r>
            <a:r>
              <a:rPr lang="en-US" dirty="0" smtClean="0"/>
              <a:t> values between two textures</a:t>
            </a:r>
          </a:p>
          <a:p>
            <a:pPr lvl="1"/>
            <a:r>
              <a:rPr lang="en-US" dirty="0" smtClean="0"/>
              <a:t>Render from texture 0 to 1 to update values</a:t>
            </a:r>
          </a:p>
          <a:p>
            <a:pPr lvl="1"/>
            <a:r>
              <a:rPr lang="en-US" dirty="0" smtClean="0"/>
              <a:t>Next frame: Render from texture 1 back to 0</a:t>
            </a:r>
          </a:p>
          <a:p>
            <a:pPr lvl="1"/>
            <a:endParaRPr lang="en-US" dirty="0"/>
          </a:p>
          <a:p>
            <a:r>
              <a:rPr lang="en-US" dirty="0" smtClean="0"/>
              <a:t>Use textures to alter normals of your surface</a:t>
            </a:r>
          </a:p>
          <a:p>
            <a:pPr lvl="1"/>
            <a:r>
              <a:rPr lang="en-US" dirty="0" smtClean="0"/>
              <a:t>You can calculate a normal by looking at surrounding pixel heights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Ripples on the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6" y="1519802"/>
            <a:ext cx="7307469" cy="44486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ripple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8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surface effects, you may want to adjust the heights of water grid vertices</a:t>
            </a:r>
          </a:p>
          <a:p>
            <a:endParaRPr lang="en-US" dirty="0"/>
          </a:p>
          <a:p>
            <a:r>
              <a:rPr lang="en-US" dirty="0" smtClean="0"/>
              <a:t>This can be accomplished in a few ways:</a:t>
            </a:r>
          </a:p>
          <a:p>
            <a:pPr lvl="1"/>
            <a:r>
              <a:rPr lang="en-US" dirty="0"/>
              <a:t>Displacement mapping</a:t>
            </a:r>
          </a:p>
          <a:p>
            <a:pPr lvl="1"/>
            <a:r>
              <a:rPr lang="en-US" dirty="0" smtClean="0"/>
              <a:t>A simple wave-like math function (sin)</a:t>
            </a:r>
          </a:p>
          <a:p>
            <a:pPr lvl="1"/>
            <a:r>
              <a:rPr lang="en-US" dirty="0" smtClean="0"/>
              <a:t>Sum of several directional mathematical waves</a:t>
            </a:r>
          </a:p>
          <a:p>
            <a:pPr lvl="1"/>
            <a:endParaRPr lang="en-US" dirty="0"/>
          </a:p>
          <a:p>
            <a:r>
              <a:rPr lang="en-US" dirty="0" smtClean="0"/>
              <a:t>Previously discussed effects can still be used</a:t>
            </a:r>
          </a:p>
          <a:p>
            <a:pPr lvl="1"/>
            <a:r>
              <a:rPr lang="en-US" dirty="0" smtClean="0"/>
              <a:t>Except for planar reflections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Non-flat 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have two options for the water grid:</a:t>
            </a:r>
            <a:endParaRPr lang="en-US" dirty="0"/>
          </a:p>
          <a:p>
            <a:pPr lvl="1"/>
            <a:r>
              <a:rPr lang="en-US" dirty="0" smtClean="0"/>
              <a:t>Keep it flat</a:t>
            </a:r>
          </a:p>
          <a:p>
            <a:pPr lvl="1"/>
            <a:r>
              <a:rPr lang="en-US" dirty="0" smtClean="0"/>
              <a:t>Dynamically alter vertex heights (actual waves)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 smtClean="0"/>
              <a:t>Keeping it flat has advantages:</a:t>
            </a:r>
          </a:p>
          <a:p>
            <a:pPr lvl="1"/>
            <a:r>
              <a:rPr lang="en-US" dirty="0" smtClean="0"/>
              <a:t>Less intensive</a:t>
            </a:r>
          </a:p>
          <a:p>
            <a:pPr lvl="1"/>
            <a:r>
              <a:rPr lang="en-US" dirty="0" smtClean="0"/>
              <a:t>Easier to determine when objects are underwater</a:t>
            </a:r>
          </a:p>
          <a:p>
            <a:pPr lvl="1"/>
            <a:r>
              <a:rPr lang="en-US" dirty="0" smtClean="0"/>
              <a:t>Can render real-time planar reflections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Dynamic waves advantages: </a:t>
            </a:r>
          </a:p>
          <a:p>
            <a:pPr lvl="1"/>
            <a:r>
              <a:rPr lang="en-US" dirty="0" smtClean="0"/>
              <a:t>Looks totally sweet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grid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Done inside Vertex Shader</a:t>
            </a:r>
          </a:p>
          <a:p>
            <a:pPr lvl="1"/>
            <a:r>
              <a:rPr lang="en-US" dirty="0" smtClean="0"/>
              <a:t>Since heights change every frame</a:t>
            </a:r>
            <a:endParaRPr lang="en-US" dirty="0"/>
          </a:p>
          <a:p>
            <a:pPr lvl="1"/>
            <a:r>
              <a:rPr lang="en-US" dirty="0" smtClean="0"/>
              <a:t>Basic implementation just alters Y value</a:t>
            </a:r>
          </a:p>
          <a:p>
            <a:pPr lvl="1"/>
            <a:r>
              <a:rPr lang="en-US" dirty="0" smtClean="0"/>
              <a:t>Must also calculate normal for lighting to work!</a:t>
            </a:r>
          </a:p>
          <a:p>
            <a:endParaRPr lang="en-US" dirty="0"/>
          </a:p>
          <a:p>
            <a:r>
              <a:rPr lang="en-US" dirty="0" smtClean="0"/>
              <a:t>Remember: Triangles only updated on GPU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your gameplay depends on waves:</a:t>
            </a:r>
          </a:p>
          <a:p>
            <a:pPr lvl="1"/>
            <a:r>
              <a:rPr lang="en-US" dirty="0" smtClean="0"/>
              <a:t>Do same calculations in C++ to determine height</a:t>
            </a:r>
          </a:p>
          <a:p>
            <a:pPr lvl="1"/>
            <a:r>
              <a:rPr lang="en-US" dirty="0" smtClean="0"/>
              <a:t>Only needs to be done for objects “on the water”</a:t>
            </a:r>
          </a:p>
          <a:p>
            <a:pPr lvl="1"/>
            <a:r>
              <a:rPr lang="en-US" dirty="0" smtClean="0"/>
              <a:t>Not every vertex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water 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Vertices can be moved (displaced) by sampling a texture in the Vertex Shader</a:t>
            </a:r>
          </a:p>
          <a:p>
            <a:endParaRPr lang="en-US" dirty="0"/>
          </a:p>
          <a:p>
            <a:pPr lvl="1"/>
            <a:r>
              <a:rPr lang="en-US" dirty="0" smtClean="0"/>
              <a:t>Scroll UV coordinates to</a:t>
            </a:r>
            <a:br>
              <a:rPr lang="en-US" dirty="0" smtClean="0"/>
            </a:br>
            <a:r>
              <a:rPr lang="en-US" dirty="0" smtClean="0"/>
              <a:t>achieve motion</a:t>
            </a:r>
          </a:p>
          <a:p>
            <a:endParaRPr lang="en-US" dirty="0"/>
          </a:p>
          <a:p>
            <a:pPr lvl="1"/>
            <a:r>
              <a:rPr lang="en-US" dirty="0" smtClean="0"/>
              <a:t>Scroll multiple displacement</a:t>
            </a:r>
            <a:br>
              <a:rPr lang="en-US" dirty="0" smtClean="0"/>
            </a:br>
            <a:r>
              <a:rPr lang="en-US" dirty="0" smtClean="0"/>
              <a:t>maps in different directions</a:t>
            </a:r>
            <a:br>
              <a:rPr lang="en-US" dirty="0" smtClean="0"/>
            </a:br>
            <a:r>
              <a:rPr lang="en-US" dirty="0" smtClean="0"/>
              <a:t>to produce complex motion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Displacement mapping</a:t>
            </a:r>
            <a:endParaRPr lang="en-US" dirty="0"/>
          </a:p>
        </p:txBody>
      </p:sp>
      <p:pic>
        <p:nvPicPr>
          <p:cNvPr id="6146" name="Picture 2" descr="18_vertex_texture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2809875"/>
            <a:ext cx="2381250" cy="2381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9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Heights could be altered by a simple sin wave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Adjust the sin() parameter based on vertex </a:t>
            </a:r>
            <a:br>
              <a:rPr lang="en-US" dirty="0" smtClean="0"/>
            </a:br>
            <a:r>
              <a:rPr lang="en-US" dirty="0" smtClean="0"/>
              <a:t>X and/or Z world positions</a:t>
            </a:r>
          </a:p>
          <a:p>
            <a:pPr lvl="1"/>
            <a:r>
              <a:rPr lang="en-US" dirty="0" smtClean="0"/>
              <a:t>Otherwise the entire grid will simply go up &amp; down</a:t>
            </a:r>
          </a:p>
          <a:p>
            <a:pPr lvl="1"/>
            <a:r>
              <a:rPr lang="en-US" dirty="0"/>
              <a:t>Single axis will result in long waves</a:t>
            </a:r>
          </a:p>
          <a:p>
            <a:pPr lvl="1"/>
            <a:r>
              <a:rPr lang="en-US" dirty="0"/>
              <a:t>Both axes will result in </a:t>
            </a:r>
            <a:r>
              <a:rPr lang="en-US" dirty="0" smtClean="0"/>
              <a:t>water “bumps”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sin waves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592" r="4276"/>
          <a:stretch/>
        </p:blipFill>
        <p:spPr>
          <a:xfrm>
            <a:off x="5314949" y="4586287"/>
            <a:ext cx="2609851" cy="1800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586287"/>
            <a:ext cx="2543175" cy="1796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119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customize:</a:t>
            </a:r>
          </a:p>
          <a:p>
            <a:pPr lvl="1"/>
            <a:r>
              <a:rPr lang="en-US" dirty="0" smtClean="0"/>
              <a:t>Amplitude</a:t>
            </a:r>
          </a:p>
          <a:p>
            <a:pPr lvl="1"/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Phase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endParaRPr lang="en-US" dirty="0"/>
          </a:p>
          <a:p>
            <a:r>
              <a:rPr lang="en-US" dirty="0" smtClean="0"/>
              <a:t>Make sure options work</a:t>
            </a:r>
            <a:br>
              <a:rPr lang="en-US" dirty="0" smtClean="0"/>
            </a:br>
            <a:r>
              <a:rPr lang="en-US" dirty="0" smtClean="0"/>
              <a:t>with your geometry density</a:t>
            </a:r>
          </a:p>
          <a:p>
            <a:pPr lvl="1"/>
            <a:r>
              <a:rPr lang="en-US" dirty="0" smtClean="0"/>
              <a:t>Otherwise water might</a:t>
            </a:r>
            <a:br>
              <a:rPr lang="en-US" dirty="0" smtClean="0"/>
            </a:br>
            <a:r>
              <a:rPr lang="en-US" dirty="0" smtClean="0"/>
              <a:t>not look smooth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sin wave options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60" y="1588138"/>
            <a:ext cx="3059430" cy="21549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60" y="4083219"/>
            <a:ext cx="3059430" cy="2095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86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9" y="1590053"/>
            <a:ext cx="8636681" cy="43081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sin wave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1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Combine multiple waves</a:t>
            </a:r>
          </a:p>
          <a:p>
            <a:pPr lvl="1"/>
            <a:r>
              <a:rPr lang="en-US" dirty="0" smtClean="0"/>
              <a:t>Each moving in a different direction</a:t>
            </a:r>
          </a:p>
          <a:p>
            <a:pPr lvl="1"/>
            <a:r>
              <a:rPr lang="en-US" dirty="0" smtClean="0"/>
              <a:t>Results in detailed wave motion</a:t>
            </a:r>
          </a:p>
          <a:p>
            <a:endParaRPr lang="en-US" dirty="0" smtClean="0"/>
          </a:p>
          <a:p>
            <a:r>
              <a:rPr lang="en-US" dirty="0" smtClean="0"/>
              <a:t>Gerstner waves </a:t>
            </a:r>
          </a:p>
          <a:p>
            <a:pPr lvl="1"/>
            <a:r>
              <a:rPr lang="en-US" dirty="0" smtClean="0"/>
              <a:t>Water simulation technique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lso alters X/Z positions</a:t>
            </a:r>
          </a:p>
          <a:p>
            <a:pPr lvl="1"/>
            <a:r>
              <a:rPr lang="en-US" dirty="0" smtClean="0"/>
              <a:t>Leads to wave crests</a:t>
            </a:r>
          </a:p>
          <a:p>
            <a:pPr lvl="1"/>
            <a:endParaRPr lang="en-US" dirty="0"/>
          </a:p>
          <a:p>
            <a:r>
              <a:rPr lang="en-US" dirty="0" smtClean="0">
                <a:hlinkClick r:id="rId2"/>
              </a:rPr>
              <a:t>GPU Gems: Water Simulation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Advanced: Multiple waves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092" y="3029934"/>
            <a:ext cx="2927566" cy="1984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808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</a:t>
            </a:r>
            <a:r>
              <a:rPr lang="en-US" dirty="0" smtClean="0">
                <a:hlinkClick r:id="rId2"/>
              </a:rPr>
              <a:t>Simulating Ocean Water </a:t>
            </a:r>
            <a:r>
              <a:rPr lang="en-US" dirty="0" smtClean="0"/>
              <a:t>paper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y </a:t>
            </a:r>
            <a:r>
              <a:rPr lang="en-US" dirty="0" err="1" smtClean="0"/>
              <a:t>Tessendorf</a:t>
            </a:r>
            <a:endParaRPr lang="en-US" dirty="0" smtClean="0"/>
          </a:p>
          <a:p>
            <a:pPr lvl="1"/>
            <a:r>
              <a:rPr lang="en-US" dirty="0" smtClean="0"/>
              <a:t>Used in movies and games</a:t>
            </a:r>
          </a:p>
          <a:p>
            <a:pPr lvl="1"/>
            <a:r>
              <a:rPr lang="en-US" dirty="0" smtClean="0"/>
              <a:t>Comparison video of </a:t>
            </a:r>
            <a:r>
              <a:rPr lang="en-US" dirty="0" smtClean="0">
                <a:hlinkClick r:id="rId3"/>
              </a:rPr>
              <a:t>FFT vs. Gerstner Waves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Advanced: FFT Waves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08" y="3561218"/>
            <a:ext cx="4512592" cy="2832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27484"/>
          <a:stretch/>
        </p:blipFill>
        <p:spPr>
          <a:xfrm>
            <a:off x="457200" y="3561218"/>
            <a:ext cx="3652169" cy="2832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44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solid-blue grid probably isn’t good enough</a:t>
            </a:r>
          </a:p>
          <a:p>
            <a:endParaRPr lang="en-US" dirty="0"/>
          </a:p>
          <a:p>
            <a:r>
              <a:rPr lang="en-US" dirty="0" smtClean="0"/>
              <a:t>But there’s plenty you can do:</a:t>
            </a:r>
          </a:p>
          <a:p>
            <a:pPr lvl="1"/>
            <a:r>
              <a:rPr lang="en-US" dirty="0" smtClean="0"/>
              <a:t>Normal maps</a:t>
            </a:r>
          </a:p>
          <a:p>
            <a:pPr lvl="1"/>
            <a:r>
              <a:rPr lang="en-US" dirty="0" smtClean="0"/>
              <a:t>Animated/scrolling textures</a:t>
            </a:r>
          </a:p>
          <a:p>
            <a:pPr lvl="1"/>
            <a:r>
              <a:rPr lang="en-US" dirty="0" smtClean="0"/>
              <a:t>Animated/scrolling normal maps</a:t>
            </a:r>
          </a:p>
          <a:p>
            <a:pPr lvl="1"/>
            <a:r>
              <a:rPr lang="en-US" dirty="0" smtClean="0"/>
              <a:t>Multiple overlapping normal maps</a:t>
            </a:r>
          </a:p>
          <a:p>
            <a:pPr lvl="1"/>
            <a:r>
              <a:rPr lang="en-US" dirty="0" smtClean="0"/>
              <a:t>Reflections</a:t>
            </a:r>
          </a:p>
          <a:p>
            <a:pPr lvl="1"/>
            <a:r>
              <a:rPr lang="en-US" dirty="0" smtClean="0"/>
              <a:t>Refraction</a:t>
            </a:r>
          </a:p>
          <a:p>
            <a:pPr lvl="1"/>
            <a:r>
              <a:rPr lang="en-US" dirty="0" smtClean="0"/>
              <a:t>Dynamic normal-map ripples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water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18" y="2997728"/>
            <a:ext cx="2018486" cy="2018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85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Gives the illusion of the water moving</a:t>
            </a:r>
          </a:p>
          <a:p>
            <a:pPr lvl="1"/>
            <a:r>
              <a:rPr lang="en-US" dirty="0" smtClean="0"/>
              <a:t>Low cost, looks decent</a:t>
            </a:r>
          </a:p>
          <a:p>
            <a:pPr lvl="1"/>
            <a:r>
              <a:rPr lang="en-US" dirty="0" smtClean="0"/>
              <a:t>Send different textures to the shader over time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Animated tiling texture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7" y="3040635"/>
            <a:ext cx="5680364" cy="3420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4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Scrolling normal maps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a solid color with</a:t>
            </a:r>
            <a:br>
              <a:rPr lang="en-US" dirty="0" smtClean="0"/>
            </a:br>
            <a:r>
              <a:rPr lang="en-US" dirty="0" smtClean="0"/>
              <a:t>scrolling normal maps</a:t>
            </a:r>
          </a:p>
          <a:p>
            <a:endParaRPr lang="en-US" dirty="0"/>
          </a:p>
          <a:p>
            <a:r>
              <a:rPr lang="en-US" dirty="0" smtClean="0"/>
              <a:t>Sample the map twice:</a:t>
            </a:r>
          </a:p>
          <a:p>
            <a:pPr lvl="1"/>
            <a:r>
              <a:rPr lang="en-US" dirty="0" smtClean="0"/>
              <a:t>Two sets of scrolling UVs</a:t>
            </a:r>
          </a:p>
          <a:p>
            <a:pPr lvl="1"/>
            <a:r>
              <a:rPr lang="en-US" dirty="0" smtClean="0"/>
              <a:t>Different directions</a:t>
            </a:r>
          </a:p>
          <a:p>
            <a:pPr lvl="1"/>
            <a:r>
              <a:rPr lang="en-US" dirty="0" smtClean="0"/>
              <a:t>Different scales</a:t>
            </a:r>
          </a:p>
          <a:p>
            <a:pPr lvl="1"/>
            <a:endParaRPr lang="en-US" dirty="0"/>
          </a:p>
          <a:p>
            <a:r>
              <a:rPr lang="en-US" dirty="0" smtClean="0"/>
              <a:t>Average the normals</a:t>
            </a:r>
            <a:endParaRPr lang="en-US" dirty="0"/>
          </a:p>
          <a:p>
            <a:pPr lvl="1"/>
            <a:r>
              <a:rPr lang="en-US" dirty="0" smtClean="0"/>
              <a:t>Dynamic lighting!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83" y="1530541"/>
            <a:ext cx="3810000" cy="4476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8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Scroll in slightly different directions</a:t>
            </a:r>
          </a:p>
          <a:p>
            <a:r>
              <a:rPr lang="en-US" dirty="0" smtClean="0"/>
              <a:t>Sample both textures &amp; average </a:t>
            </a:r>
            <a:r>
              <a:rPr lang="en-US" dirty="0" err="1" smtClean="0"/>
              <a:t>normals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Scrolling normal maps - Example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36222" y="2938914"/>
            <a:ext cx="2846717" cy="284671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6122" y="3982531"/>
            <a:ext cx="2444150" cy="244415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5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0.4441 0.1057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05" y="5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10000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62969 -0.25602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6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cube map reflections w/ skybox texture</a:t>
            </a:r>
          </a:p>
          <a:p>
            <a:pPr lvl="1"/>
            <a:r>
              <a:rPr lang="en-US" dirty="0" smtClean="0"/>
              <a:t>See the lecture on cube maps for more information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 map reflections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80" y="2754439"/>
            <a:ext cx="5406240" cy="3252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11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a flat surface</a:t>
            </a:r>
          </a:p>
          <a:p>
            <a:r>
              <a:rPr lang="en-US" dirty="0" smtClean="0"/>
              <a:t>Makes the water look less static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Reflections + scrolling normal maps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2664979"/>
            <a:ext cx="5314950" cy="3733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413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GM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GM Theme" id="{C4DF8C31-D5B5-4BAD-98EE-894D92BB13CA}" vid="{AEEDC3A5-6068-4D75-927B-93DEDE33ED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IGM Theme</Template>
  <TotalTime>1503</TotalTime>
  <Words>1029</Words>
  <Application>Microsoft Office PowerPoint</Application>
  <PresentationFormat>On-screen Show (4:3)</PresentationFormat>
  <Paragraphs>258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Lucida Sans Unicode</vt:lpstr>
      <vt:lpstr>Verdana</vt:lpstr>
      <vt:lpstr>Wingdings 2</vt:lpstr>
      <vt:lpstr>Wingdings 3</vt:lpstr>
      <vt:lpstr>IGM Theme</vt:lpstr>
      <vt:lpstr>Water</vt:lpstr>
      <vt:lpstr>Water</vt:lpstr>
      <vt:lpstr>Water grid options</vt:lpstr>
      <vt:lpstr>Flat water</vt:lpstr>
      <vt:lpstr>Animated tiling texture</vt:lpstr>
      <vt:lpstr>Scrolling normal maps</vt:lpstr>
      <vt:lpstr>Scrolling normal maps - Example</vt:lpstr>
      <vt:lpstr>Cube map reflections</vt:lpstr>
      <vt:lpstr>Reflections + scrolling normal maps</vt:lpstr>
      <vt:lpstr>Planar reflections</vt:lpstr>
      <vt:lpstr>Planar reflection example</vt:lpstr>
      <vt:lpstr>Screen-space reflections</vt:lpstr>
      <vt:lpstr>Screen-Space Reflection Example</vt:lpstr>
      <vt:lpstr>Screen-space reflection - Issues</vt:lpstr>
      <vt:lpstr>Screen-space reflection - Issues</vt:lpstr>
      <vt:lpstr>Refraction</vt:lpstr>
      <vt:lpstr>Rendering refraction</vt:lpstr>
      <vt:lpstr>Rendering refraction - Visualization</vt:lpstr>
      <vt:lpstr>Potential refraction issues</vt:lpstr>
      <vt:lpstr>Fixing refraction issues</vt:lpstr>
      <vt:lpstr>Refraction – Issue vs. Fixed</vt:lpstr>
      <vt:lpstr>Refraction example</vt:lpstr>
      <vt:lpstr>Reflection vs. refraction: Fresnel</vt:lpstr>
      <vt:lpstr>Fresnel equation &amp; approximations</vt:lpstr>
      <vt:lpstr>Fresnel term example</vt:lpstr>
      <vt:lpstr>Advanced: Dynamic ripples</vt:lpstr>
      <vt:lpstr>Ripples on the GPU</vt:lpstr>
      <vt:lpstr>Dynamic ripple example</vt:lpstr>
      <vt:lpstr>Non-flat water</vt:lpstr>
      <vt:lpstr>Altering water height</vt:lpstr>
      <vt:lpstr>Displacement mapping</vt:lpstr>
      <vt:lpstr>Simple sin waves</vt:lpstr>
      <vt:lpstr>Simple sin wave options</vt:lpstr>
      <vt:lpstr>Simple sin wave example</vt:lpstr>
      <vt:lpstr>Advanced: Multiple waves</vt:lpstr>
      <vt:lpstr>Advanced: FFT Waves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Terrain &amp; Water</dc:title>
  <dc:creator>Chris Cascioli</dc:creator>
  <cp:lastModifiedBy>Chris Cascioli</cp:lastModifiedBy>
  <cp:revision>114</cp:revision>
  <dcterms:created xsi:type="dcterms:W3CDTF">2015-04-02T01:45:16Z</dcterms:created>
  <dcterms:modified xsi:type="dcterms:W3CDTF">2017-11-30T15:05:44Z</dcterms:modified>
</cp:coreProperties>
</file>